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59" r:id="rId6"/>
    <p:sldId id="263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978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85078-EB64-4A00-818F-273110BE8D77}" type="datetimeFigureOut">
              <a:rPr lang="en-US" smtClean="0"/>
              <a:t>4/3/2012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716FB47-AE44-46BB-86B0-C4EEE3C0C46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85078-EB64-4A00-818F-273110BE8D77}" type="datetimeFigureOut">
              <a:rPr lang="en-US" smtClean="0"/>
              <a:t>4/3/2012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6FB47-AE44-46BB-86B0-C4EEE3C0C46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85078-EB64-4A00-818F-273110BE8D77}" type="datetimeFigureOut">
              <a:rPr lang="en-US" smtClean="0"/>
              <a:t>4/3/2012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6FB47-AE44-46BB-86B0-C4EEE3C0C46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85078-EB64-4A00-818F-273110BE8D77}" type="datetimeFigureOut">
              <a:rPr lang="en-US" smtClean="0"/>
              <a:t>4/3/2012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6FB47-AE44-46BB-86B0-C4EEE3C0C46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85078-EB64-4A00-818F-273110BE8D77}" type="datetimeFigureOut">
              <a:rPr lang="en-US" smtClean="0"/>
              <a:t>4/3/2012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6FB47-AE44-46BB-86B0-C4EEE3C0C46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85078-EB64-4A00-818F-273110BE8D77}" type="datetimeFigureOut">
              <a:rPr lang="en-US" smtClean="0"/>
              <a:t>4/3/2012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6FB47-AE44-46BB-86B0-C4EEE3C0C46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85078-EB64-4A00-818F-273110BE8D77}" type="datetimeFigureOut">
              <a:rPr lang="en-US" smtClean="0"/>
              <a:t>4/3/2012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6FB47-AE44-46BB-86B0-C4EEE3C0C46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85078-EB64-4A00-818F-273110BE8D77}" type="datetimeFigureOut">
              <a:rPr lang="en-US" smtClean="0"/>
              <a:t>4/3/2012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6FB47-AE44-46BB-86B0-C4EEE3C0C46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85078-EB64-4A00-818F-273110BE8D77}" type="datetimeFigureOut">
              <a:rPr lang="en-US" smtClean="0"/>
              <a:t>4/3/2012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6FB47-AE44-46BB-86B0-C4EEE3C0C46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85078-EB64-4A00-818F-273110BE8D77}" type="datetimeFigureOut">
              <a:rPr lang="en-US" smtClean="0"/>
              <a:t>4/3/2012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6FB47-AE44-46BB-86B0-C4EEE3C0C46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85078-EB64-4A00-818F-273110BE8D77}" type="datetimeFigureOut">
              <a:rPr lang="en-US" smtClean="0"/>
              <a:t>4/3/2012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6FB47-AE44-46BB-86B0-C4EEE3C0C46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9585078-EB64-4A00-818F-273110BE8D77}" type="datetimeFigureOut">
              <a:rPr lang="en-US" smtClean="0"/>
              <a:t>4/3/2012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716FB47-AE44-46BB-86B0-C4EEE3C0C46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goodinfluencemarketing.com/wp-content/uploads/2011/06/search-engines-indexing.png" TargetMode="Externa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1143000"/>
          </a:xfrm>
        </p:spPr>
        <p:txBody>
          <a:bodyPr>
            <a:noAutofit/>
          </a:bodyPr>
          <a:lstStyle/>
          <a:p>
            <a:r>
              <a:rPr lang="en-US" sz="3200" b="1" i="1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Findlaw.com</a:t>
            </a:r>
          </a:p>
          <a:p>
            <a:r>
              <a:rPr lang="en-US" sz="1400" b="1" i="1" dirty="0" smtClean="0">
                <a:solidFill>
                  <a:srgbClr val="002060"/>
                </a:solidFill>
                <a:latin typeface="Lucida Calligraphy" pitchFamily="66" charset="0"/>
                <a:cs typeface="Courier New" pitchFamily="49" charset="0"/>
              </a:rPr>
              <a:t>By Virgil J. Perez</a:t>
            </a:r>
            <a:endParaRPr lang="en-US" sz="1400" b="1" i="1" dirty="0">
              <a:solidFill>
                <a:srgbClr val="002060"/>
              </a:solidFill>
              <a:latin typeface="Lucida Calligraphy" pitchFamily="66" charset="0"/>
              <a:cs typeface="Courier New" pitchFamily="4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dirty="0" smtClean="0"/>
              <a:t>Search Engines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96108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268028"/>
          </a:xfrm>
        </p:spPr>
        <p:txBody>
          <a:bodyPr>
            <a:noAutofit/>
          </a:bodyPr>
          <a:lstStyle/>
          <a:p>
            <a:r>
              <a:rPr lang="en-US" sz="4400" dirty="0">
                <a:latin typeface="Book Antiqua" pitchFamily="18" charset="0"/>
              </a:rPr>
              <a:t>What is Findlaw ?</a:t>
            </a:r>
            <a:br>
              <a:rPr lang="en-US" sz="4400" dirty="0">
                <a:latin typeface="Book Antiqua" pitchFamily="18" charset="0"/>
              </a:rPr>
            </a:br>
            <a:endParaRPr lang="en-US" sz="4400" dirty="0">
              <a:latin typeface="Book Antiqu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en-US" b="1" i="1" dirty="0" smtClean="0">
              <a:solidFill>
                <a:schemeClr val="accent5">
                  <a:lumMod val="50000"/>
                </a:schemeClr>
              </a:solidFill>
              <a:latin typeface="Book Antiqua" pitchFamily="18" charset="0"/>
            </a:endParaRPr>
          </a:p>
          <a:p>
            <a:pPr algn="just"/>
            <a:endParaRPr lang="en-US" b="1" i="1" dirty="0">
              <a:solidFill>
                <a:schemeClr val="accent5">
                  <a:lumMod val="50000"/>
                </a:schemeClr>
              </a:solidFill>
              <a:latin typeface="Book Antiqua" pitchFamily="18" charset="0"/>
            </a:endParaRPr>
          </a:p>
          <a:p>
            <a:pPr algn="just"/>
            <a:r>
              <a:rPr lang="en-US" i="1" dirty="0" smtClean="0">
                <a:solidFill>
                  <a:srgbClr val="002060"/>
                </a:solidFill>
                <a:latin typeface="Book Antiqua" pitchFamily="18" charset="0"/>
              </a:rPr>
              <a:t>FindLaw.com </a:t>
            </a:r>
            <a:r>
              <a:rPr lang="en-US" i="1" dirty="0">
                <a:solidFill>
                  <a:srgbClr val="002060"/>
                </a:solidFill>
                <a:latin typeface="Book Antiqua" pitchFamily="18" charset="0"/>
              </a:rPr>
              <a:t>is a free legal information web portal owned by Thomson Reuters. It was created by Stacy Stern, Martin Roscheisen and Tim Stanley in 1995, and after becoming the highest-trafficked law and government site on the Internet, was acquired by Thomson West in 2001.</a:t>
            </a:r>
          </a:p>
          <a:p>
            <a:pPr algn="just"/>
            <a:endParaRPr lang="en-US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8285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Findlaw Provides information on the law and finding lawyers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142999" y="1752600"/>
            <a:ext cx="4953001" cy="4093428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algn="ctr"/>
            <a:r>
              <a:rPr lang="en-US" sz="2000" b="1" dirty="0" smtClean="0"/>
              <a:t>Accidents &amp; Injury</a:t>
            </a:r>
          </a:p>
          <a:p>
            <a:pPr algn="ctr"/>
            <a:r>
              <a:rPr lang="en-US" sz="2000" b="1" dirty="0" smtClean="0"/>
              <a:t>Divorce &amp; </a:t>
            </a:r>
            <a:r>
              <a:rPr lang="en-US" sz="2000" b="1" dirty="0"/>
              <a:t>F</a:t>
            </a:r>
            <a:r>
              <a:rPr lang="en-US" sz="2000" b="1" dirty="0" smtClean="0"/>
              <a:t>amily Law</a:t>
            </a:r>
          </a:p>
          <a:p>
            <a:pPr algn="ctr"/>
            <a:r>
              <a:rPr lang="en-US" sz="2000" b="1" dirty="0" smtClean="0"/>
              <a:t>Bankruptcy &amp; Debt</a:t>
            </a:r>
          </a:p>
          <a:p>
            <a:pPr algn="ctr"/>
            <a:r>
              <a:rPr lang="en-US" sz="2000" b="1" dirty="0" smtClean="0"/>
              <a:t>Immigration Law</a:t>
            </a:r>
          </a:p>
          <a:p>
            <a:pPr algn="ctr"/>
            <a:r>
              <a:rPr lang="en-US" sz="2000" b="1" dirty="0" smtClean="0"/>
              <a:t>Criminal Law</a:t>
            </a:r>
            <a:endParaRPr lang="en-US" sz="2000" b="1" dirty="0"/>
          </a:p>
          <a:p>
            <a:pPr algn="ctr"/>
            <a:r>
              <a:rPr lang="en-US" sz="2000" b="1" dirty="0" smtClean="0"/>
              <a:t>Real Estate</a:t>
            </a:r>
          </a:p>
          <a:p>
            <a:pPr algn="ctr"/>
            <a:r>
              <a:rPr lang="en-US" sz="2000" b="1" dirty="0" smtClean="0"/>
              <a:t>Intellectual Property</a:t>
            </a:r>
          </a:p>
          <a:p>
            <a:pPr algn="ctr"/>
            <a:r>
              <a:rPr lang="en-US" sz="2000" b="1" dirty="0" smtClean="0"/>
              <a:t>Dangerous Products</a:t>
            </a:r>
          </a:p>
          <a:p>
            <a:pPr algn="ctr"/>
            <a:r>
              <a:rPr lang="en-US" sz="2000" b="1" dirty="0" smtClean="0"/>
              <a:t>Small Business </a:t>
            </a:r>
          </a:p>
          <a:p>
            <a:pPr algn="ctr"/>
            <a:r>
              <a:rPr lang="en-US" sz="2000" b="1" dirty="0" smtClean="0"/>
              <a:t>Civil Rights</a:t>
            </a:r>
          </a:p>
          <a:p>
            <a:pPr algn="ctr"/>
            <a:r>
              <a:rPr lang="en-US" sz="2000" b="1" dirty="0" smtClean="0"/>
              <a:t>Estates &amp; Probate</a:t>
            </a:r>
          </a:p>
          <a:p>
            <a:pPr algn="ctr"/>
            <a:r>
              <a:rPr lang="en-US" sz="2000" b="1" dirty="0" smtClean="0"/>
              <a:t>Traffic Tickets </a:t>
            </a:r>
          </a:p>
          <a:p>
            <a:pPr algn="ctr"/>
            <a:r>
              <a:rPr lang="en-US" sz="2000" b="1" dirty="0" smtClean="0"/>
              <a:t>Taxes</a:t>
            </a:r>
          </a:p>
          <a:p>
            <a:endParaRPr lang="en-US" b="1" dirty="0" smtClean="0"/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/>
          </a:p>
          <a:p>
            <a:endParaRPr lang="en-US" b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581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indent="-342900" algn="just">
              <a:buFont typeface="Wingdings" pitchFamily="2" charset="2"/>
              <a:buChar char="Ø"/>
            </a:pPr>
            <a:r>
              <a:rPr lang="en-US" sz="2600" b="1" dirty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When a person goes online looking for a lawyer, there are several common avenues that they will likely take. </a:t>
            </a:r>
          </a:p>
          <a:p>
            <a:pPr indent="-342900" algn="just">
              <a:buFont typeface="Wingdings" pitchFamily="2" charset="2"/>
              <a:buChar char="Ø"/>
            </a:pPr>
            <a:r>
              <a:rPr lang="en-US" sz="2600" b="1" dirty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One, of course, is through an established legal portal, such as FindLaw and our directory of attorneys, the FindLaw Lawyer Directory (here's the product plug:   http://directory.findlaw.com).</a:t>
            </a:r>
          </a:p>
          <a:p>
            <a:pPr indent="-342900" algn="just">
              <a:buFont typeface="Wingdings" pitchFamily="2" charset="2"/>
              <a:buChar char="Ø"/>
            </a:pPr>
            <a:r>
              <a:rPr lang="en-US" sz="2600" b="1" dirty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 Another popular method is to perform a search on a search engine.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en-US" b="1" i="1" dirty="0" smtClean="0">
                <a:solidFill>
                  <a:schemeClr val="tx1"/>
                </a:solidFill>
                <a:latin typeface="+mj-lt"/>
              </a:rPr>
              <a:t>EASY SEARCHING</a:t>
            </a:r>
            <a:endParaRPr lang="en-US" b="1" i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b="1" dirty="0" smtClean="0"/>
              <a:t>How to use Findlaw</a:t>
            </a:r>
            <a:endParaRPr lang="en-US" sz="2400" b="1" dirty="0"/>
          </a:p>
        </p:txBody>
      </p:sp>
      <p:pic>
        <p:nvPicPr>
          <p:cNvPr id="5" name="Picture 4" descr="http://www.dupage88.net/aths/resources/Images%20Master/PE01510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352801"/>
            <a:ext cx="2133600" cy="11408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81140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i="1" dirty="0" smtClean="0">
                <a:latin typeface="Book Antiqua" pitchFamily="18" charset="0"/>
              </a:rPr>
              <a:t>The effective use of the Engine</a:t>
            </a:r>
            <a:endParaRPr lang="en-US" sz="3600" b="1" i="1" dirty="0">
              <a:latin typeface="Book Antiqua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95400" y="1676399"/>
            <a:ext cx="55626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Ø"/>
            </a:pPr>
            <a:r>
              <a:rPr lang="en-US" sz="2400" dirty="0"/>
              <a:t>The easiest way to see immediate results from SEO is to change your meta-title. The meta-title appears in your source code near the top of the HTML. </a:t>
            </a:r>
            <a:endParaRPr lang="en-US" sz="2400" dirty="0" smtClean="0"/>
          </a:p>
          <a:p>
            <a:pPr marL="342900" indent="-342900" algn="just">
              <a:buFont typeface="Wingdings" pitchFamily="2" charset="2"/>
              <a:buChar char="Ø"/>
            </a:pPr>
            <a:r>
              <a:rPr lang="en-US" sz="2400" dirty="0" smtClean="0"/>
              <a:t>It </a:t>
            </a:r>
            <a:r>
              <a:rPr lang="en-US" sz="2400" dirty="0"/>
              <a:t>will look something like this (this is an example from Orbitz.com, a travel site): 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{title} Orbitz: Airline Tickets, Hotels, Car Rentals, Travel Deals{/title}. </a:t>
            </a:r>
          </a:p>
        </p:txBody>
      </p:sp>
      <p:pic>
        <p:nvPicPr>
          <p:cNvPr id="4" name="Picture 3" descr="Thumbnail exampl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5029200"/>
            <a:ext cx="2057400" cy="13906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81370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1600" dirty="0" smtClean="0"/>
              <a:t>The commonly used engines in the web</a:t>
            </a:r>
            <a:endParaRPr lang="en-US" sz="16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i="1" dirty="0" smtClean="0">
                <a:solidFill>
                  <a:srgbClr val="FF0000"/>
                </a:solidFill>
                <a:latin typeface="Book Antiqua" pitchFamily="18" charset="0"/>
              </a:rPr>
              <a:t>Search Engines</a:t>
            </a:r>
            <a:endParaRPr lang="en-US" sz="3200" b="1" i="1" dirty="0">
              <a:solidFill>
                <a:srgbClr val="FF0000"/>
              </a:solidFill>
              <a:latin typeface="Book Antiqua" pitchFamily="18" charset="0"/>
            </a:endParaRPr>
          </a:p>
        </p:txBody>
      </p:sp>
      <p:pic>
        <p:nvPicPr>
          <p:cNvPr id="5" name="Content Placeholder 4" descr="http://www.goodinfluencemarketing.com/wp-content/uploads/2011/06/search-engines-indexing-300x219.pn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066800"/>
            <a:ext cx="4724400" cy="4648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71862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3000" y="1028343"/>
            <a:ext cx="7086600" cy="549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The meta-title serves as the heading at the top of a user's Internet page, and it is also one of the main ways that search engines rank Web sites. 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For this reason, it is important to include keywords in your meta-title that are relevant to your Web site. For example, if you are a personal injury attorney in San Diego, you're meta-title could read something like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this:</a:t>
            </a:r>
            <a:r>
              <a:rPr lang="en-US" i="1" u="sng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 San </a:t>
            </a:r>
            <a:r>
              <a:rPr lang="en-US" i="1" u="sng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Diego Personal Injury Lawyers, San Diego Personal Injury Attorneys and Law Firms - California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 If we search for the word 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"airline tickets" 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on Google, you will notice that Orbitz shows up as the #4 ranking because they have this word in their meta-title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. </a:t>
            </a:r>
            <a:endParaRPr lang="en-US" sz="2000" b="1" dirty="0">
              <a:solidFill>
                <a:schemeClr val="accent2">
                  <a:lumMod val="75000"/>
                </a:schemeClr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240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Top legal search engines</a:t>
            </a:r>
            <a:endParaRPr lang="en-US" b="1" i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5615589"/>
              </p:ext>
            </p:extLst>
          </p:nvPr>
        </p:nvGraphicFramePr>
        <p:xfrm>
          <a:off x="1828800" y="2285995"/>
          <a:ext cx="5638800" cy="37007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09700"/>
                <a:gridCol w="1409700"/>
                <a:gridCol w="1409700"/>
                <a:gridCol w="1409700"/>
              </a:tblGrid>
              <a:tr h="271395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225"/>
                        </a:spcAft>
                      </a:pPr>
                      <a:r>
                        <a:rPr lang="en-US" sz="850" dirty="0">
                          <a:effectLst/>
                        </a:rPr>
                        <a:t>Top 10 Legal Search Engines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1609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u="sng" dirty="0">
                          <a:effectLst/>
                        </a:rPr>
                        <a:t>Website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u="sng" dirty="0">
                          <a:effectLst/>
                        </a:rPr>
                        <a:t>URL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u="none" strike="noStrike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u="none" strike="noStrike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289403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USCourts.gov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289403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FindLaw.com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325995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LegalZoom.com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289403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Justia.com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289403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Lawyers.com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448386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Nolo.com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289403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RocketLawyer.com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289403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FreeAdvice.com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289403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HG.org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5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357573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  <p:pic>
        <p:nvPicPr>
          <p:cNvPr id="1034" name="Picture 14" descr="Description: uscourt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9133" y="2890837"/>
            <a:ext cx="952500" cy="24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13" descr="Description: findla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4739" y="3135313"/>
            <a:ext cx="952500" cy="24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12" descr="Description: legalzoo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423354"/>
            <a:ext cx="952500" cy="24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11" descr="Description: justi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9133" y="3778074"/>
            <a:ext cx="952500" cy="24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10" descr="Description: lawyer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9133" y="4083062"/>
            <a:ext cx="952500" cy="24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9" descr="Description: nolo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4041" y="4495009"/>
            <a:ext cx="952500" cy="24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8" descr="Description: rocket lawyer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256" y="4739484"/>
            <a:ext cx="952500" cy="24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7" descr="Description: freeadvice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256" y="5029200"/>
            <a:ext cx="952500" cy="32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6" descr="Description: h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6275" y="5401225"/>
            <a:ext cx="952500" cy="24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5" descr="Description: lawinfo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6275" y="5654675"/>
            <a:ext cx="952500" cy="24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987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496628"/>
          </a:xfrm>
        </p:spPr>
        <p:txBody>
          <a:bodyPr>
            <a:noAutofit/>
          </a:bodyPr>
          <a:lstStyle/>
          <a:p>
            <a:r>
              <a:rPr lang="en-US" sz="1400" b="1" i="1" dirty="0">
                <a:solidFill>
                  <a:schemeClr val="accent2">
                    <a:lumMod val="75000"/>
                  </a:schemeClr>
                </a:solidFill>
              </a:rPr>
              <a:t>81% of people rely on search engines find the information they need;</a:t>
            </a:r>
            <a:br>
              <a:rPr lang="en-US" sz="1400" b="1" i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1400" b="1" i="1" dirty="0">
                <a:solidFill>
                  <a:schemeClr val="accent2">
                    <a:lumMod val="75000"/>
                  </a:schemeClr>
                </a:solidFill>
              </a:rPr>
              <a:t> </a:t>
            </a:r>
            <a:br>
              <a:rPr lang="en-US" sz="1400" b="1" i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1400" b="1" i="1" dirty="0">
                <a:solidFill>
                  <a:schemeClr val="accent2">
                    <a:lumMod val="75000"/>
                  </a:schemeClr>
                </a:solidFill>
              </a:rPr>
              <a:t>45% search by using multiple keywords or key phrases;</a:t>
            </a:r>
            <a:br>
              <a:rPr lang="en-US" sz="1400" b="1" i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1400" b="1" i="1" dirty="0">
                <a:solidFill>
                  <a:schemeClr val="accent2">
                    <a:lumMod val="75000"/>
                  </a:schemeClr>
                </a:solidFill>
              </a:rPr>
              <a:t> </a:t>
            </a:r>
            <a:br>
              <a:rPr lang="en-US" sz="1400" b="1" i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1400" b="1" i="1" dirty="0">
                <a:solidFill>
                  <a:schemeClr val="accent2">
                    <a:lumMod val="75000"/>
                  </a:schemeClr>
                </a:solidFill>
              </a:rPr>
              <a:t>The top 30 search results get more than 90% of the traffic.</a:t>
            </a:r>
            <a:br>
              <a:rPr lang="en-US" sz="1400" b="1" i="1" dirty="0">
                <a:solidFill>
                  <a:schemeClr val="accent2">
                    <a:lumMod val="75000"/>
                  </a:schemeClr>
                </a:solidFill>
              </a:rPr>
            </a:br>
            <a:endParaRPr lang="en-US" sz="14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 descr="http://img.wildapricot.com/storage/1048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676400"/>
            <a:ext cx="6781799" cy="4648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8288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85</TotalTime>
  <Words>379</Words>
  <Application>Microsoft Office PowerPoint</Application>
  <PresentationFormat>On-screen Show (4:3)</PresentationFormat>
  <Paragraphs>72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Apothecary</vt:lpstr>
      <vt:lpstr>Search Engines</vt:lpstr>
      <vt:lpstr>What is Findlaw ? </vt:lpstr>
      <vt:lpstr>Findlaw Provides information on the law and finding lawyers</vt:lpstr>
      <vt:lpstr>How to use Findlaw</vt:lpstr>
      <vt:lpstr>The effective use of the Engine</vt:lpstr>
      <vt:lpstr>Search Engines</vt:lpstr>
      <vt:lpstr>PowerPoint Presentation</vt:lpstr>
      <vt:lpstr>Top legal search engines</vt:lpstr>
      <vt:lpstr>81% of people rely on search engines find the information they need;   45% search by using multiple keywords or key phrases;   The top 30 search results get more than 90% of the traffic.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Search Engines</dc:title>
  <dc:creator>Ligriv</dc:creator>
  <cp:lastModifiedBy>Ligriv</cp:lastModifiedBy>
  <cp:revision>10</cp:revision>
  <dcterms:created xsi:type="dcterms:W3CDTF">2012-03-30T16:19:47Z</dcterms:created>
  <dcterms:modified xsi:type="dcterms:W3CDTF">2012-04-03T06:11:59Z</dcterms:modified>
</cp:coreProperties>
</file>